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77075" cy="9051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2002" y="-1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60A70-8EC4-467F-882B-EAB1F4E1C66B}" type="datetimeFigureOut">
              <a:rPr lang="en-US"/>
              <a:pPr>
                <a:defRPr/>
              </a:pPr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52813-5CD9-4645-BC55-4B51BD752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BDB57-834C-4802-828C-374358F7BAC7}" type="datetimeFigureOut">
              <a:rPr lang="en-US"/>
              <a:pPr>
                <a:defRPr/>
              </a:pPr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8E806-40B2-44C0-842C-46B3DEADF7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EA331-8B8F-418B-980D-7A1E60F803AF}" type="datetimeFigureOut">
              <a:rPr lang="en-US"/>
              <a:pPr>
                <a:defRPr/>
              </a:pPr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00F3A-A186-498F-B215-E61C65EC7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DD537-ECE5-470B-B0D8-A9BBDAFA64D2}" type="datetimeFigureOut">
              <a:rPr lang="en-US"/>
              <a:pPr>
                <a:defRPr/>
              </a:pPr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7FA48-7D1C-4B27-A9F5-5192BE4D8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BA054-5799-4302-A669-40AD28C36001}" type="datetimeFigureOut">
              <a:rPr lang="en-US"/>
              <a:pPr>
                <a:defRPr/>
              </a:pPr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BE7A8-4D39-4D56-BD92-E6269C8B1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C0264-15E5-4862-A375-22629803600C}" type="datetimeFigureOut">
              <a:rPr lang="en-US"/>
              <a:pPr>
                <a:defRPr/>
              </a:pPr>
              <a:t>1/22/2014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3AAA8-5B20-4FAA-8643-D1C6B9104F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7D222-CE9A-4317-A702-60505DF29164}" type="datetimeFigureOut">
              <a:rPr lang="en-US"/>
              <a:pPr>
                <a:defRPr/>
              </a:pPr>
              <a:t>1/22/2014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78A10-C7CB-4278-8DAC-E54B4AC4C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71DD5-9D6C-41AA-A244-336335560162}" type="datetimeFigureOut">
              <a:rPr lang="en-US"/>
              <a:pPr>
                <a:defRPr/>
              </a:pPr>
              <a:t>1/22/2014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80570-B167-435D-B6F8-BF697D994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51D2-063C-4275-BAA6-810D021EE4C6}" type="datetimeFigureOut">
              <a:rPr lang="en-US"/>
              <a:pPr>
                <a:defRPr/>
              </a:pPr>
              <a:t>1/22/2014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C5D94-B056-453D-B8E5-FC74E6259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sales kitchen logo.bmp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00" y="457200"/>
            <a:ext cx="1371600" cy="537328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7873013" y="972979"/>
            <a:ext cx="8899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630.548.9723</a:t>
            </a:r>
            <a:endParaRPr lang="en-US" sz="90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E2782-1C29-411F-845F-6C84BA15F572}" type="datetimeFigureOut">
              <a:rPr lang="en-US"/>
              <a:pPr>
                <a:defRPr/>
              </a:pPr>
              <a:t>1/22/2014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D439C-709B-4732-AAB5-B0EC894B8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C994F-1883-491C-BB12-2A12A149E9D9}" type="datetimeFigureOut">
              <a:rPr lang="en-US"/>
              <a:pPr>
                <a:defRPr/>
              </a:pPr>
              <a:t>1/22/2014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81E34-9548-475A-9112-47F9C4DD0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10D35B-2C8E-4EBE-8586-4346317D1546}" type="datetimeFigureOut">
              <a:rPr lang="en-US"/>
              <a:pPr>
                <a:defRPr/>
              </a:pPr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397757-BF61-4F5F-A5FA-AC976D395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757308" y="1135559"/>
            <a:ext cx="198964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Clr>
                <a:srgbClr val="FF0000"/>
              </a:buClr>
              <a:buSzPct val="80000"/>
            </a:pPr>
            <a:r>
              <a:rPr lang="en-US" sz="2400" dirty="0" smtClean="0">
                <a:latin typeface="Calibri" pitchFamily="34" charset="0"/>
              </a:rPr>
              <a:t>&lt;Firm Name&gt;</a:t>
            </a:r>
          </a:p>
          <a:p>
            <a:pPr algn="ctr">
              <a:buClr>
                <a:srgbClr val="FF0000"/>
              </a:buClr>
              <a:buSzPct val="80000"/>
              <a:buFont typeface="Wingdings" pitchFamily="2" charset="2"/>
              <a:buChar char="Ø"/>
            </a:pPr>
            <a:r>
              <a:rPr lang="en-US" sz="2000" b="1" dirty="0" smtClean="0">
                <a:latin typeface="Calibri" pitchFamily="34" charset="0"/>
              </a:rPr>
              <a:t>2014 </a:t>
            </a:r>
            <a:r>
              <a:rPr lang="en-US" sz="2000" b="1" dirty="0" smtClean="0">
                <a:latin typeface="Calibri" pitchFamily="34" charset="0"/>
              </a:rPr>
              <a:t>Sales Plan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4495800" y="5002213"/>
            <a:ext cx="1325876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 smtClean="0">
                <a:latin typeface="+mn-lt"/>
              </a:rPr>
              <a:t>2014 </a:t>
            </a:r>
            <a:r>
              <a:rPr lang="en-US" sz="1400" b="1" u="sng" dirty="0" smtClean="0">
                <a:latin typeface="+mn-lt"/>
              </a:rPr>
              <a:t>Initiatives</a:t>
            </a:r>
            <a:endParaRPr lang="en-US" sz="1400" b="1" dirty="0" smtClean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b="1" dirty="0" smtClean="0">
                <a:latin typeface="+mn-lt"/>
              </a:rPr>
              <a:t>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b="1" dirty="0" smtClean="0">
                <a:latin typeface="+mn-lt"/>
              </a:rPr>
              <a:t>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b="1" dirty="0" smtClean="0">
                <a:latin typeface="+mn-lt"/>
              </a:rPr>
              <a:t>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b="1" dirty="0" smtClean="0">
                <a:latin typeface="+mn-lt"/>
              </a:rPr>
              <a:t> 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4495800" y="4953000"/>
            <a:ext cx="4343400" cy="1524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304800" y="4953000"/>
            <a:ext cx="4038600" cy="1524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31" name="Text Box 9"/>
          <p:cNvSpPr txBox="1">
            <a:spLocks noChangeArrowheads="1"/>
          </p:cNvSpPr>
          <p:nvPr/>
        </p:nvSpPr>
        <p:spPr bwMode="auto">
          <a:xfrm>
            <a:off x="304800" y="5002213"/>
            <a:ext cx="148309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 smtClean="0">
                <a:latin typeface="+mn-lt"/>
              </a:rPr>
              <a:t>Q1 Opportunities</a:t>
            </a:r>
            <a:endParaRPr lang="en-US" sz="1400" b="1" u="sng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400" b="1" dirty="0" smtClean="0">
                <a:latin typeface="+mn-lt"/>
              </a:rPr>
              <a:t>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400" b="1" dirty="0" smtClean="0">
                <a:latin typeface="+mn-lt"/>
              </a:rPr>
              <a:t>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400" b="1" dirty="0" smtClean="0">
                <a:latin typeface="+mn-lt"/>
              </a:rPr>
              <a:t>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400" b="1" dirty="0" smtClean="0">
                <a:latin typeface="+mn-lt"/>
              </a:rPr>
              <a:t>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400" b="1" dirty="0" smtClean="0">
                <a:latin typeface="+mn-lt"/>
              </a:rPr>
              <a:t> </a:t>
            </a:r>
          </a:p>
        </p:txBody>
      </p:sp>
      <p:sp>
        <p:nvSpPr>
          <p:cNvPr id="2056" name="TextBox 13"/>
          <p:cNvSpPr txBox="1">
            <a:spLocks noChangeArrowheads="1"/>
          </p:cNvSpPr>
          <p:nvPr/>
        </p:nvSpPr>
        <p:spPr bwMode="auto">
          <a:xfrm>
            <a:off x="254000" y="6611938"/>
            <a:ext cx="100380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Calibri" pitchFamily="34" charset="0"/>
              </a:rPr>
              <a:t>January 1, 2014</a:t>
            </a:r>
            <a:endParaRPr lang="en-US" sz="1000" dirty="0" smtClean="0">
              <a:latin typeface="Calibri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66109"/>
              </p:ext>
            </p:extLst>
          </p:nvPr>
        </p:nvGraphicFramePr>
        <p:xfrm>
          <a:off x="1066800" y="2209800"/>
          <a:ext cx="6553200" cy="2151952"/>
        </p:xfrm>
        <a:graphic>
          <a:graphicData uri="http://schemas.openxmlformats.org/drawingml/2006/table">
            <a:tbl>
              <a:tblPr/>
              <a:tblGrid>
                <a:gridCol w="1176959"/>
                <a:gridCol w="662040"/>
                <a:gridCol w="811032"/>
                <a:gridCol w="800921"/>
                <a:gridCol w="775562"/>
                <a:gridCol w="775562"/>
                <a:gridCol w="775562"/>
                <a:gridCol w="775562"/>
              </a:tblGrid>
              <a:tr h="262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Revenue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2014 </a:t>
                      </a:r>
                      <a:r>
                        <a:rPr lang="en-US" sz="12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Sales Plan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9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Criteria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Q1 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‘14 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Plan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Q2 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’14</a:t>
                      </a:r>
                      <a:r>
                        <a:rPr lang="en-US" sz="900" b="1" i="0" u="none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</a:t>
                      </a:r>
                      <a:r>
                        <a:rPr lang="en-US" sz="900" b="1" i="0" u="none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Plan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Q3 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‘14 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Plan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Q4 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‘14 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Plan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2014</a:t>
                      </a:r>
                      <a:r>
                        <a:rPr lang="en-US" sz="900" b="1" i="0" u="none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</a:t>
                      </a:r>
                      <a:r>
                        <a:rPr lang="en-US" sz="900" b="1" i="0" u="none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Sales Plan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2012 Actual Sales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Plan % to </a:t>
                      </a:r>
                    </a:p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LY Actual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1" i="0" u="none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Customers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    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    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    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    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9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Categories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 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    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    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$    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    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    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%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9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Products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 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    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    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 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    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    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%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9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Sales reps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 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    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    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 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$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    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    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%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58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Other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 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$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%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9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</a:t>
                      </a:r>
                      <a:r>
                        <a:rPr lang="en-US" sz="900" b="1" i="0" u="none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Total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  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    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    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    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$       </a:t>
                      </a:r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 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</a:rPr>
                        <a:t>%</a:t>
                      </a:r>
                      <a:endParaRPr lang="en-US" sz="9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149</Words>
  <Application>Microsoft Office PowerPoint</Application>
  <PresentationFormat>On-screen Show (4:3)</PresentationFormat>
  <Paragraphs>73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Davidson College ResNet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MCooper</dc:creator>
  <cp:lastModifiedBy>Mike Cooper</cp:lastModifiedBy>
  <cp:revision>16</cp:revision>
  <dcterms:created xsi:type="dcterms:W3CDTF">2011-01-17T20:08:43Z</dcterms:created>
  <dcterms:modified xsi:type="dcterms:W3CDTF">2014-01-22T15:41:56Z</dcterms:modified>
</cp:coreProperties>
</file>